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2"/>
  </p:notesMasterIdLst>
  <p:sldIdLst>
    <p:sldId id="256" r:id="rId3"/>
    <p:sldId id="330" r:id="rId4"/>
    <p:sldId id="313" r:id="rId5"/>
    <p:sldId id="311" r:id="rId6"/>
    <p:sldId id="312" r:id="rId7"/>
    <p:sldId id="308" r:id="rId8"/>
    <p:sldId id="309" r:id="rId9"/>
    <p:sldId id="310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31" r:id="rId21"/>
  </p:sldIdLst>
  <p:sldSz cx="24384000" cy="13716000"/>
  <p:notesSz cx="6797675" cy="9926638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Introduction" id="{8377E44C-CD7D-4EA4-9D3E-33EB36591A9A}">
          <p14:sldIdLst>
            <p14:sldId id="256"/>
            <p14:sldId id="330"/>
            <p14:sldId id="313"/>
          </p14:sldIdLst>
        </p14:section>
        <p14:section name="Thonny Setup" id="{003FC027-FF4D-45FD-B057-FF6075E53724}">
          <p14:sldIdLst>
            <p14:sldId id="311"/>
            <p14:sldId id="312"/>
            <p14:sldId id="308"/>
            <p14:sldId id="309"/>
            <p14:sldId id="310"/>
          </p14:sldIdLst>
        </p14:section>
        <p14:section name="Lesson 9" id="{619F038E-B342-4F14-9666-441DD255AB60}">
          <p14:sldIdLst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0043"/>
    <a:srgbClr val="808030"/>
    <a:srgbClr val="800000"/>
    <a:srgbClr val="00F285"/>
    <a:srgbClr val="00C46B"/>
    <a:srgbClr val="00FE8B"/>
    <a:srgbClr val="00A659"/>
    <a:srgbClr val="E33989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216" autoAdjust="0"/>
  </p:normalViewPr>
  <p:slideViewPr>
    <p:cSldViewPr snapToGrid="0" snapToObjects="1">
      <p:cViewPr varScale="1">
        <p:scale>
          <a:sx n="57" d="100"/>
          <a:sy n="57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562332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1" i="0">
        <a:latin typeface="Helvetica Bold" charset="0"/>
        <a:ea typeface="Helvetica Bold" charset="0"/>
        <a:cs typeface="Helvetica Bold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FIRST PAGE">
    <p:bg>
      <p:bgPr>
        <a:solidFill>
          <a:srgbClr val="2F3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32343"/>
            <a:ext cx="657140" cy="473076"/>
          </a:xfrm>
          <a:prstGeom prst="rect">
            <a:avLst/>
          </a:prstGeom>
        </p:spPr>
        <p:txBody>
          <a:bodyPr wrap="square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73076"/>
          </a:xfrm>
          <a:prstGeom prst="rect">
            <a:avLst/>
          </a:prstGeom>
        </p:spPr>
        <p:txBody>
          <a:bodyPr wrap="square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9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721766" y="760710"/>
            <a:ext cx="18499635" cy="1142081"/>
          </a:xfrm>
          <a:prstGeom prst="rect">
            <a:avLst/>
          </a:prstGeom>
        </p:spPr>
        <p:txBody>
          <a:bodyPr anchor="t"/>
          <a:lstStyle>
            <a:lvl1pPr defTabSz="642937">
              <a:lnSpc>
                <a:spcPct val="100000"/>
              </a:lnSpc>
              <a:defRPr sz="5600">
                <a:solidFill>
                  <a:srgbClr val="2F333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21766" y="1664561"/>
            <a:ext cx="18499635" cy="6762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SzTx/>
              <a:buNone/>
              <a:defRPr sz="3500">
                <a:solidFill>
                  <a:srgbClr val="929292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FIRST PAGE">
    <p:bg>
      <p:bgPr>
        <a:solidFill>
          <a:srgbClr val="2F3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32343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977867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7469249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9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721766" y="379710"/>
            <a:ext cx="18499635" cy="1142081"/>
          </a:xfrm>
          <a:prstGeom prst="rect">
            <a:avLst/>
          </a:prstGeom>
        </p:spPr>
        <p:txBody>
          <a:bodyPr anchor="t"/>
          <a:lstStyle>
            <a:lvl1pPr defTabSz="642937">
              <a:lnSpc>
                <a:spcPct val="100000"/>
              </a:lnSpc>
              <a:defRPr sz="6000" b="0" i="0">
                <a:solidFill>
                  <a:srgbClr val="000000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21766" y="1283561"/>
            <a:ext cx="18499635" cy="6762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SzTx/>
              <a:buNone/>
              <a:defRPr sz="3500">
                <a:solidFill>
                  <a:srgbClr val="929292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554249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27551" y="13073062"/>
            <a:ext cx="519373" cy="48282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 defTabSz="821531">
              <a:defRPr sz="2200" b="0" i="0">
                <a:latin typeface="Helvetica Light" charset="0"/>
                <a:ea typeface="Helvetica Light" charset="0"/>
                <a:cs typeface="Helvetica Light" charset="0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Rectangle"/>
          <p:cNvSpPr/>
          <p:nvPr userDrawn="1"/>
        </p:nvSpPr>
        <p:spPr>
          <a:xfrm>
            <a:off x="20219289" y="709910"/>
            <a:ext cx="4164712" cy="16237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22" y="976076"/>
            <a:ext cx="3205046" cy="1091430"/>
          </a:xfrm>
          <a:prstGeom prst="rect">
            <a:avLst/>
          </a:prstGeom>
        </p:spPr>
      </p:pic>
      <p:sp>
        <p:nvSpPr>
          <p:cNvPr id="7" name="Line"/>
          <p:cNvSpPr/>
          <p:nvPr userDrawn="1"/>
        </p:nvSpPr>
        <p:spPr>
          <a:xfrm>
            <a:off x="20219289" y="709910"/>
            <a:ext cx="1" cy="1623762"/>
          </a:xfrm>
          <a:prstGeom prst="line">
            <a:avLst/>
          </a:prstGeom>
          <a:ln w="889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</p:sldLayoutIdLst>
  <p:transition spd="med"/>
  <p:txStyles>
    <p:titleStyle>
      <a:lvl1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Helvetica Bold" charset="0"/>
          <a:ea typeface="Helvetica Bold" charset="0"/>
          <a:cs typeface="Helvetica Bold" charset="0"/>
          <a:sym typeface="Helvetica Neue"/>
        </a:defRPr>
      </a:lvl1pPr>
      <a:lvl2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8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‣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33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277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22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166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11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55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0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44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1978" y="13073062"/>
            <a:ext cx="490518" cy="48282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 defTabSz="821531">
              <a:defRPr sz="2200" b="0" i="0">
                <a:latin typeface="Arial Regular" charset="0"/>
                <a:ea typeface="Arial Regular" charset="0"/>
                <a:cs typeface="Arial Regular" charset="0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Rectangle"/>
          <p:cNvSpPr/>
          <p:nvPr userDrawn="1"/>
        </p:nvSpPr>
        <p:spPr>
          <a:xfrm>
            <a:off x="20219289" y="709910"/>
            <a:ext cx="4164712" cy="16237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22" y="976076"/>
            <a:ext cx="3205046" cy="1091430"/>
          </a:xfrm>
          <a:prstGeom prst="rect">
            <a:avLst/>
          </a:prstGeom>
        </p:spPr>
      </p:pic>
      <p:sp>
        <p:nvSpPr>
          <p:cNvPr id="7" name="Line"/>
          <p:cNvSpPr/>
          <p:nvPr userDrawn="1"/>
        </p:nvSpPr>
        <p:spPr>
          <a:xfrm>
            <a:off x="20263938" y="709910"/>
            <a:ext cx="1" cy="1623762"/>
          </a:xfrm>
          <a:prstGeom prst="line">
            <a:avLst/>
          </a:prstGeom>
          <a:ln w="889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57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ransition spd="med"/>
  <p:txStyles>
    <p:titleStyle>
      <a:lvl1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Arial Bold" charset="0"/>
          <a:ea typeface="Arial Bold" charset="0"/>
          <a:cs typeface="Arial Bold" charset="0"/>
          <a:sym typeface="Helvetica Neue"/>
        </a:defRPr>
      </a:lvl1pPr>
      <a:lvl2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8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‣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1pPr>
      <a:lvl2pPr marL="833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2pPr>
      <a:lvl3pPr marL="1277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3pPr>
      <a:lvl4pPr marL="1722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4pPr>
      <a:lvl5pPr marL="2166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5pPr>
      <a:lvl6pPr marL="2611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55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0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44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075827C-30E9-71E2-271B-4C54A5EC71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1" y="4955880"/>
            <a:ext cx="7920000" cy="2440367"/>
          </a:xfrm>
          <a:prstGeom prst="rect">
            <a:avLst/>
          </a:prstGeom>
        </p:spPr>
      </p:pic>
      <p:sp>
        <p:nvSpPr>
          <p:cNvPr id="113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17" name="Line"/>
          <p:cNvSpPr/>
          <p:nvPr/>
        </p:nvSpPr>
        <p:spPr>
          <a:xfrm>
            <a:off x="10088558" y="4759443"/>
            <a:ext cx="1" cy="3228976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18" name="Robot Mazes KS4"/>
          <p:cNvSpPr txBox="1"/>
          <p:nvPr/>
        </p:nvSpPr>
        <p:spPr>
          <a:xfrm>
            <a:off x="10946701" y="7308098"/>
            <a:ext cx="5283497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rPr lang="en-GB" dirty="0">
                <a:latin typeface="Helvetica Light" charset="0"/>
                <a:ea typeface="Helvetica Light" charset="0"/>
                <a:cs typeface="Helvetica Light" charset="0"/>
              </a:rPr>
              <a:t>Computer Science</a:t>
            </a:r>
            <a:endParaRPr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06760"/>
            <a:ext cx="657140" cy="4730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 dirty="0"/>
          </a:p>
        </p:txBody>
      </p:sp>
      <p:sp>
        <p:nvSpPr>
          <p:cNvPr id="120" name="Line"/>
          <p:cNvSpPr/>
          <p:nvPr/>
        </p:nvSpPr>
        <p:spPr>
          <a:xfrm>
            <a:off x="11030210" y="8339347"/>
            <a:ext cx="1759569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2E18B17-70A8-43E8-99DD-F582F0C70B90}"/>
              </a:ext>
            </a:extLst>
          </p:cNvPr>
          <p:cNvSpPr txBox="1"/>
          <p:nvPr/>
        </p:nvSpPr>
        <p:spPr>
          <a:xfrm>
            <a:off x="10872216" y="4494300"/>
            <a:ext cx="13048488" cy="2901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642937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  <a:t>creating the</a:t>
            </a:r>
            <a:b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</a:br>
            <a: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  <a:t>a-mazing game</a:t>
            </a:r>
            <a:endParaRPr kumimoji="0" lang="en-GB" sz="11200" b="1" i="0" u="none" strike="noStrike" cap="all" spc="0" normalizeH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 panose="020B0403020202020204" pitchFamily="34" charset="0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70A242A-7BDB-8FAD-00CC-EC54591863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892" y="8293488"/>
            <a:ext cx="5400000" cy="540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Start second enemy</a:t>
            </a:r>
            <a:endParaRPr b="1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80E3069D-FB6C-08B3-5DE8-43254899C851}"/>
              </a:ext>
            </a:extLst>
          </p:cNvPr>
          <p:cNvGrpSpPr/>
          <p:nvPr/>
        </p:nvGrpSpPr>
        <p:grpSpPr>
          <a:xfrm>
            <a:off x="1268225" y="3667681"/>
            <a:ext cx="21790828" cy="6670641"/>
            <a:chOff x="1734750" y="5179233"/>
            <a:chExt cx="21790828" cy="66706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="" xmlns:a16="http://schemas.microsoft.com/office/drawing/2014/main" id="{EF87027F-8ABB-4FC8-2612-20C446A33994}"/>
                </a:ext>
              </a:extLst>
            </p:cNvPr>
            <p:cNvSpPr/>
            <p:nvPr/>
          </p:nvSpPr>
          <p:spPr>
            <a:xfrm>
              <a:off x="1734750" y="5179233"/>
              <a:ext cx="21790828" cy="6670641"/>
            </a:xfrm>
            <a:prstGeom prst="roundRect">
              <a:avLst/>
            </a:prstGeom>
            <a:solidFill>
              <a:srgbClr val="00A65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t">
              <a:normAutofit/>
            </a:bodyPr>
            <a:lstStyle/>
            <a:p>
              <a:pPr marL="0" marR="0" indent="0" algn="l" defTabSz="64293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1" i="0" u="none" strike="noStrike" cap="all" spc="0" normalizeH="0" baseline="0">
                <a:ln>
                  <a:noFill/>
                </a:ln>
                <a:solidFill>
                  <a:srgbClr val="2F333A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DA41C0D1-62AE-8DEB-DB69-E3728E156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343" y="7243890"/>
              <a:ext cx="2547835" cy="2552931"/>
            </a:xfrm>
            <a:prstGeom prst="rect">
              <a:avLst/>
            </a:prstGeom>
          </p:spPr>
        </p:pic>
        <p:sp>
          <p:nvSpPr>
            <p:cNvPr id="8" name="This code will tell the robot to navigate through an example maze. This will need adapting to suit your own maze design.">
              <a:extLst>
                <a:ext uri="{FF2B5EF4-FFF2-40B4-BE49-F238E27FC236}">
                  <a16:creationId xmlns="" xmlns:a16="http://schemas.microsoft.com/office/drawing/2014/main" id="{A1F84D10-4EAB-7066-B35D-6FE08DE2154B}"/>
                </a:ext>
              </a:extLst>
            </p:cNvPr>
            <p:cNvSpPr txBox="1"/>
            <p:nvPr/>
          </p:nvSpPr>
          <p:spPr>
            <a:xfrm>
              <a:off x="5714915" y="5802924"/>
              <a:ext cx="17369014" cy="55303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7000" b="1" dirty="0">
                  <a:latin typeface="Helvetica" panose="020B0403020202020204" pitchFamily="34" charset="0"/>
                </a:rPr>
                <a:t>Given the x, y coordinates for both the player and the enemy, what algorithm can you come up with to work out which direction the enemy should move to head towards the player?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645737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9881534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Add into the end of the new </a:t>
            </a:r>
            <a:r>
              <a:rPr lang="en-GB" sz="4400" dirty="0" err="1"/>
              <a:t>moveNormal</a:t>
            </a:r>
            <a:r>
              <a:rPr lang="en-GB" sz="4400" dirty="0"/>
              <a:t>() function: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move towards the player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233598"/>
            <a:ext cx="12604733" cy="6186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If Player x is less, decrease 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Otherwise, increase 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4400" dirty="0">
              <a:latin typeface="Consolas" panose="020B0609020204030204" pitchFamily="49" charset="0"/>
            </a:endParaRP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If Player y is less, decrease 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Otherwise, increase 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832472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9881534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Add into the end of the new </a:t>
            </a:r>
            <a:r>
              <a:rPr lang="en-GB" sz="4400" dirty="0" err="1"/>
              <a:t>moveNormal</a:t>
            </a:r>
            <a:r>
              <a:rPr lang="en-GB" sz="4400" dirty="0"/>
              <a:t>() function: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</a:t>
            </a:r>
            <a:r>
              <a:rPr lang="en-GB" dirty="0"/>
              <a:t>choosing x or y axis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260220"/>
            <a:ext cx="23178140" cy="4154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Is the distance from the Player bigger in the x axis or y axis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changeX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4400" dirty="0">
              <a:latin typeface="Consolas" panose="020B0609020204030204" pitchFamily="49" charset="0"/>
            </a:endParaRP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Try change in the direction with the biggest distance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changeX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676054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dealing with wall collisions</a:t>
            </a:r>
            <a:endParaRPr b="1" dirty="0"/>
          </a:p>
        </p:txBody>
      </p:sp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10084992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163736"/>
            <a:ext cx="18601567" cy="8863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collision 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8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800" dirty="0">
                <a:latin typeface="Consolas" panose="020B0609020204030204" pitchFamily="49" charset="0"/>
              </a:rPr>
              <a:t>		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Check each Wall in our list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800" dirty="0">
                <a:latin typeface="Consolas" panose="020B0609020204030204" pitchFamily="49" charset="0"/>
              </a:rPr>
              <a:t>		</a:t>
            </a:r>
            <a:r>
              <a:rPr kumimoji="0" lang="en-US" altLang="en-US" sz="38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wall </a:t>
            </a:r>
            <a:r>
              <a:rPr kumimoji="0" lang="en-US" altLang="en-US" sz="38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walls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800" dirty="0">
                <a:latin typeface="Consolas" panose="020B0609020204030204" pitchFamily="49" charset="0"/>
              </a:rPr>
              <a:t>			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If the Enemy is colliding with a Wall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800" dirty="0">
                <a:latin typeface="Consolas" panose="020B0609020204030204" pitchFamily="49" charset="0"/>
              </a:rPr>
              <a:t>			</a:t>
            </a:r>
            <a:r>
              <a:rPr kumimoji="0" lang="en-US" altLang="en-US" sz="38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wall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collision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800" dirty="0">
                <a:latin typeface="Consolas" panose="020B0609020204030204" pitchFamily="49" charset="0"/>
              </a:rPr>
              <a:t>				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Undo the new position in the direction we changed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800" dirty="0">
                <a:latin typeface="Consolas" panose="020B0609020204030204" pitchFamily="49" charset="0"/>
              </a:rPr>
              <a:t>				</a:t>
            </a:r>
            <a:r>
              <a:rPr kumimoji="0" lang="en-US" altLang="en-US" sz="38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changeX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800" dirty="0">
                <a:latin typeface="Consolas" panose="020B0609020204030204" pitchFamily="49" charset="0"/>
              </a:rPr>
              <a:t>				</a:t>
            </a:r>
            <a:r>
              <a:rPr kumimoji="0" lang="en-US" altLang="en-US" sz="38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800" dirty="0">
                <a:latin typeface="Consolas" panose="020B0609020204030204" pitchFamily="49" charset="0"/>
              </a:rPr>
              <a:t>				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Invert 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changeX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800" dirty="0">
                <a:latin typeface="Consolas" panose="020B0609020204030204" pitchFamily="49" charset="0"/>
              </a:rPr>
              <a:t>				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changeX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8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changeX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800" dirty="0">
                <a:latin typeface="Consolas" panose="020B0609020204030204" pitchFamily="49" charset="0"/>
              </a:rPr>
              <a:t>				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Set we had a collision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800" dirty="0">
                <a:latin typeface="Consolas" panose="020B0609020204030204" pitchFamily="49" charset="0"/>
              </a:rPr>
              <a:t>				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collision 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8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800" dirty="0">
                <a:latin typeface="Consolas" panose="020B0609020204030204" pitchFamily="49" charset="0"/>
              </a:rPr>
              <a:t>				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Cannot collide with more than one Wall so leave loop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800" dirty="0">
                <a:latin typeface="Consolas" panose="020B0609020204030204" pitchFamily="49" charset="0"/>
              </a:rPr>
              <a:t>				</a:t>
            </a:r>
            <a:r>
              <a:rPr kumimoji="0" lang="en-US" altLang="en-US" sz="38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9881534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Add into the end of the new </a:t>
            </a:r>
            <a:r>
              <a:rPr lang="en-GB" sz="4400" dirty="0" err="1"/>
              <a:t>moveNormal</a:t>
            </a:r>
            <a:r>
              <a:rPr lang="en-GB" sz="4400" dirty="0"/>
              <a:t>() function:</a:t>
            </a:r>
          </a:p>
        </p:txBody>
      </p:sp>
    </p:spTree>
    <p:extLst>
      <p:ext uri="{BB962C8B-B14F-4D97-AF65-F5344CB8AC3E}">
        <p14:creationId xmlns:p14="http://schemas.microsoft.com/office/powerpoint/2010/main" val="7335618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="" xmlns:a16="http://schemas.microsoft.com/office/drawing/2014/main" id="{909D73A0-391D-8542-57DF-231B5C7CC4BE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player collisions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220248"/>
            <a:ext cx="15714558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If the Enemy is colliding with the Player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collision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Set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hitPlayer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hitPlayer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4400" dirty="0">
              <a:latin typeface="Consolas" panose="020B0609020204030204" pitchFamily="49" charset="0"/>
            </a:endParaRP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Update the new position on the screen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9881534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Add into the end of the new </a:t>
            </a:r>
            <a:r>
              <a:rPr lang="en-GB" sz="4400" dirty="0" err="1"/>
              <a:t>moveNormal</a:t>
            </a:r>
            <a:r>
              <a:rPr lang="en-GB" sz="4400" dirty="0"/>
              <a:t>() function:</a:t>
            </a:r>
          </a:p>
        </p:txBody>
      </p:sp>
    </p:spTree>
    <p:extLst>
      <p:ext uri="{BB962C8B-B14F-4D97-AF65-F5344CB8AC3E}">
        <p14:creationId xmlns:p14="http://schemas.microsoft.com/office/powerpoint/2010/main" val="143254487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="" xmlns:a16="http://schemas.microsoft.com/office/drawing/2014/main" id="{909D73A0-391D-8542-57DF-231B5C7CC4BE}"/>
              </a:ext>
            </a:extLst>
          </p:cNvPr>
          <p:cNvSpPr/>
          <p:nvPr/>
        </p:nvSpPr>
        <p:spPr>
          <a:xfrm>
            <a:off x="-1" y="3174117"/>
            <a:ext cx="24384001" cy="7910649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add enemy functionality to game</a:t>
            </a:r>
            <a:endParaRPr b="1" dirty="0"/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9881534" cy="5807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Add the second enemy object to the list: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In the game loop, after the </a:t>
            </a:r>
            <a:r>
              <a:rPr lang="en-GB" sz="4400" dirty="0" err="1"/>
              <a:t>moveRandom</a:t>
            </a:r>
            <a:r>
              <a:rPr lang="en-GB" sz="4400" dirty="0"/>
              <a:t>() call, add the second enemy: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In the </a:t>
            </a:r>
            <a:r>
              <a:rPr lang="en-GB" sz="4400" dirty="0" err="1"/>
              <a:t>livesUpdate</a:t>
            </a:r>
            <a:r>
              <a:rPr lang="en-GB" sz="4400" dirty="0"/>
              <a:t>() function, reset the second enemy: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148872"/>
            <a:ext cx="23200488" cy="1615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List to store our Enemy objects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enemies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Enemy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gamer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walls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gems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player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screen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screenWidth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screenHeight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300" dirty="0">
                <a:latin typeface="Consolas" panose="020B0609020204030204" pitchFamily="49" charset="0"/>
              </a:rPr>
              <a:t>          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Enemy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gamer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walls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gems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player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screen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screenWidth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screenHeight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)]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90C28A64-BA7E-7415-5D9A-B0B13240C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379" y="6596601"/>
            <a:ext cx="11627417" cy="1615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3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enemies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moveRandom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300" dirty="0">
                <a:latin typeface="Consolas" panose="020B0609020204030204" pitchFamily="49" charset="0"/>
              </a:rPr>
              <a:t>		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Second Enemy moves towards Player x, y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300" dirty="0">
                <a:latin typeface="Consolas" panose="020B0609020204030204" pitchFamily="49" charset="0"/>
              </a:rPr>
              <a:t>		</a:t>
            </a:r>
            <a:r>
              <a:rPr kumimoji="0" lang="en-US" altLang="en-US" sz="33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enemies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3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moveNormal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="" xmlns:a16="http://schemas.microsoft.com/office/drawing/2014/main" id="{868DE0A0-055D-5796-B666-2E392E1D8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91" y="9137637"/>
            <a:ext cx="8339929" cy="1615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Reset the Enemy positions</a:t>
            </a:r>
            <a:endParaRPr lang="en-US" altLang="en-US" sz="3300" dirty="0">
              <a:latin typeface="Consolas" panose="020B0609020204030204" pitchFamily="49" charset="0"/>
            </a:endParaRP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enemies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en-US" sz="3300" dirty="0">
              <a:latin typeface="Consolas" panose="020B0609020204030204" pitchFamily="49" charset="0"/>
            </a:endParaRP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enemies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167639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="" xmlns:a16="http://schemas.microsoft.com/office/drawing/2014/main" id="{909D73A0-391D-8542-57DF-231B5C7CC4BE}"/>
              </a:ext>
            </a:extLst>
          </p:cNvPr>
          <p:cNvSpPr/>
          <p:nvPr/>
        </p:nvSpPr>
        <p:spPr>
          <a:xfrm>
            <a:off x="-1" y="3127898"/>
            <a:ext cx="24384001" cy="8143482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Test the second enemy</a:t>
            </a:r>
            <a:endParaRPr b="1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FA88FE8B-6AB8-D489-E22D-AA4BEA7AD7FD}"/>
              </a:ext>
            </a:extLst>
          </p:cNvPr>
          <p:cNvGrpSpPr/>
          <p:nvPr/>
        </p:nvGrpSpPr>
        <p:grpSpPr>
          <a:xfrm>
            <a:off x="5132222" y="3523424"/>
            <a:ext cx="14200803" cy="2160776"/>
            <a:chOff x="6113494" y="8350897"/>
            <a:chExt cx="14200803" cy="2160776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4DC91AAA-AF24-F263-036D-82EA50392F47}"/>
                </a:ext>
              </a:extLst>
            </p:cNvPr>
            <p:cNvGrpSpPr/>
            <p:nvPr/>
          </p:nvGrpSpPr>
          <p:grpSpPr>
            <a:xfrm>
              <a:off x="6113494" y="8351673"/>
              <a:ext cx="2160000" cy="2160000"/>
              <a:chOff x="4646644" y="8351673"/>
              <a:chExt cx="2160000" cy="2160000"/>
            </a:xfrm>
          </p:grpSpPr>
          <p:sp>
            <p:nvSpPr>
              <p:cNvPr id="8" name="Oval 7">
                <a:extLst>
                  <a:ext uri="{FF2B5EF4-FFF2-40B4-BE49-F238E27FC236}">
                    <a16:creationId xmlns="" xmlns:a16="http://schemas.microsoft.com/office/drawing/2014/main" id="{CEFF85B4-11BC-79F3-9747-887AC33BF117}"/>
                  </a:ext>
                </a:extLst>
              </p:cNvPr>
              <p:cNvSpPr/>
              <p:nvPr/>
            </p:nvSpPr>
            <p:spPr>
              <a:xfrm>
                <a:off x="4646644" y="8351673"/>
                <a:ext cx="2160000" cy="216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A659"/>
                  </a:gs>
                  <a:gs pos="100000">
                    <a:srgbClr val="00F285"/>
                  </a:gs>
                </a:gsLst>
                <a:lin ang="14700000" scaled="0"/>
                <a:tileRect/>
              </a:gra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 dirty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="" xmlns:a16="http://schemas.microsoft.com/office/drawing/2014/main" id="{4B9C2854-EFB3-763E-9638-F392D95EE404}"/>
                  </a:ext>
                </a:extLst>
              </p:cNvPr>
              <p:cNvSpPr/>
              <p:nvPr/>
            </p:nvSpPr>
            <p:spPr>
              <a:xfrm rot="5400000">
                <a:off x="5171296" y="8829670"/>
                <a:ext cx="1440000" cy="1260000"/>
              </a:xfrm>
              <a:prstGeom prst="triangle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 fontScale="70000" lnSpcReduction="20000"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p:grpSp>
        <p:sp>
          <p:nvSpPr>
            <p:cNvPr id="6" name="This code will tell the robot to navigate through an example maze. This will need adapting to suit your own maze design.">
              <a:extLst>
                <a:ext uri="{FF2B5EF4-FFF2-40B4-BE49-F238E27FC236}">
                  <a16:creationId xmlns="" xmlns:a16="http://schemas.microsoft.com/office/drawing/2014/main" id="{D9F5DCCE-6D6E-D5B5-EBB8-771E952EEFBB}"/>
                </a:ext>
              </a:extLst>
            </p:cNvPr>
            <p:cNvSpPr txBox="1"/>
            <p:nvPr/>
          </p:nvSpPr>
          <p:spPr>
            <a:xfrm>
              <a:off x="8686667" y="8350897"/>
              <a:ext cx="11627630" cy="19909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6000" b="1" dirty="0">
                  <a:latin typeface="Helvetica" panose="020B0403020202020204" pitchFamily="34" charset="0"/>
                </a:rPr>
                <a:t>Run the program to test how the second enemy functions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A5BA91AB-163E-2559-859C-34D70C3B1E28}"/>
              </a:ext>
            </a:extLst>
          </p:cNvPr>
          <p:cNvGrpSpPr/>
          <p:nvPr/>
        </p:nvGrpSpPr>
        <p:grpSpPr>
          <a:xfrm>
            <a:off x="1809399" y="6317574"/>
            <a:ext cx="20752020" cy="4617903"/>
            <a:chOff x="1734750" y="5179233"/>
            <a:chExt cx="20752020" cy="4617903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="" xmlns:a16="http://schemas.microsoft.com/office/drawing/2014/main" id="{EAD3E7CD-9AFE-BEBA-7EC9-D07AB76839F1}"/>
                </a:ext>
              </a:extLst>
            </p:cNvPr>
            <p:cNvSpPr/>
            <p:nvPr/>
          </p:nvSpPr>
          <p:spPr>
            <a:xfrm>
              <a:off x="1734750" y="5179233"/>
              <a:ext cx="20752020" cy="4617903"/>
            </a:xfrm>
            <a:prstGeom prst="roundRect">
              <a:avLst/>
            </a:prstGeom>
            <a:solidFill>
              <a:srgbClr val="00A65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t">
              <a:normAutofit/>
            </a:bodyPr>
            <a:lstStyle/>
            <a:p>
              <a:pPr marL="0" marR="0" indent="0" algn="l" defTabSz="64293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1" i="0" u="none" strike="noStrike" cap="all" spc="0" normalizeH="0" baseline="0">
                <a:ln>
                  <a:noFill/>
                </a:ln>
                <a:solidFill>
                  <a:srgbClr val="2F333A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CCB3DB86-74FB-0763-503F-8220C6EA0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343" y="6217525"/>
              <a:ext cx="2547835" cy="2552931"/>
            </a:xfrm>
            <a:prstGeom prst="rect">
              <a:avLst/>
            </a:prstGeom>
          </p:spPr>
        </p:pic>
        <p:sp>
          <p:nvSpPr>
            <p:cNvPr id="13" name="This code will tell the robot to navigate through an example maze. This will need adapting to suit your own maze design.">
              <a:extLst>
                <a:ext uri="{FF2B5EF4-FFF2-40B4-BE49-F238E27FC236}">
                  <a16:creationId xmlns="" xmlns:a16="http://schemas.microsoft.com/office/drawing/2014/main" id="{D269C7C7-702A-CDE1-21B6-9BD3F2FCCCBA}"/>
                </a:ext>
              </a:extLst>
            </p:cNvPr>
            <p:cNvSpPr txBox="1"/>
            <p:nvPr/>
          </p:nvSpPr>
          <p:spPr>
            <a:xfrm>
              <a:off x="5714915" y="5802924"/>
              <a:ext cx="16473276" cy="33759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7000" b="1" dirty="0">
                  <a:latin typeface="Helvetica" panose="020B0403020202020204" pitchFamily="34" charset="0"/>
                </a:rPr>
                <a:t>What improvements can be made to the enemy functionality, making use of the </a:t>
              </a:r>
              <a:r>
                <a:rPr lang="en-GB" sz="7000" b="1" i="1" dirty="0">
                  <a:latin typeface="Helvetica" panose="020B0403020202020204" pitchFamily="34" charset="0"/>
                </a:rPr>
                <a:t>change </a:t>
              </a:r>
              <a:r>
                <a:rPr lang="en-GB" sz="7000" b="1" dirty="0">
                  <a:latin typeface="Helvetica" panose="020B0403020202020204" pitchFamily="34" charset="0"/>
                </a:rPr>
                <a:t>and </a:t>
              </a:r>
              <a:r>
                <a:rPr lang="en-GB" sz="7000" b="1" i="1" dirty="0">
                  <a:latin typeface="Helvetica" panose="020B0403020202020204" pitchFamily="34" charset="0"/>
                </a:rPr>
                <a:t>collision </a:t>
              </a:r>
              <a:r>
                <a:rPr lang="en-GB" sz="7000" b="1" dirty="0">
                  <a:latin typeface="Helvetica" panose="020B0403020202020204" pitchFamily="34" charset="0"/>
                </a:rPr>
                <a:t>variables?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00943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dealing with wall collisions</a:t>
            </a:r>
            <a:endParaRPr b="1" dirty="0"/>
          </a:p>
        </p:txBody>
      </p:sp>
      <p:sp>
        <p:nvSpPr>
          <p:cNvPr id="5" name="Rectangle">
            <a:extLst>
              <a:ext uri="{FF2B5EF4-FFF2-40B4-BE49-F238E27FC236}">
                <a16:creationId xmlns="" xmlns:a16="http://schemas.microsoft.com/office/drawing/2014/main" id="{909D73A0-391D-8542-57DF-231B5C7CC4BE}"/>
              </a:ext>
            </a:extLst>
          </p:cNvPr>
          <p:cNvSpPr/>
          <p:nvPr/>
        </p:nvSpPr>
        <p:spPr>
          <a:xfrm>
            <a:off x="-1" y="3174118"/>
            <a:ext cx="24384001" cy="10084992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147414"/>
            <a:ext cx="19524897" cy="8863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If we had a collision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800" dirty="0">
                <a:latin typeface="Consolas" panose="020B0609020204030204" pitchFamily="49" charset="0"/>
              </a:rPr>
              <a:t>		</a:t>
            </a:r>
            <a:r>
              <a:rPr kumimoji="0" lang="en-US" altLang="en-US" sz="38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collision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800" dirty="0">
                <a:latin typeface="Consolas" panose="020B0609020204030204" pitchFamily="49" charset="0"/>
              </a:rPr>
              <a:t>			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Try change in the other direction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800" dirty="0">
                <a:latin typeface="Consolas" panose="020B0609020204030204" pitchFamily="49" charset="0"/>
              </a:rPr>
              <a:t>			</a:t>
            </a:r>
            <a:r>
              <a:rPr kumimoji="0" lang="en-US" altLang="en-US" sz="38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changeX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800" dirty="0">
                <a:latin typeface="Consolas" panose="020B0609020204030204" pitchFamily="49" charset="0"/>
              </a:rPr>
              <a:t>			</a:t>
            </a:r>
            <a:r>
              <a:rPr kumimoji="0" lang="en-US" altLang="en-US" sz="38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3800" dirty="0">
              <a:latin typeface="Consolas" panose="020B0609020204030204" pitchFamily="49" charset="0"/>
            </a:endParaRP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	# Check each Wall in our list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800" dirty="0">
                <a:latin typeface="Consolas" panose="020B0609020204030204" pitchFamily="49" charset="0"/>
              </a:rPr>
              <a:t>			</a:t>
            </a:r>
            <a:r>
              <a:rPr kumimoji="0" lang="en-US" altLang="en-US" sz="38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wall </a:t>
            </a:r>
            <a:r>
              <a:rPr kumimoji="0" lang="en-US" altLang="en-US" sz="38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walls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800" dirty="0">
                <a:latin typeface="Consolas" panose="020B0609020204030204" pitchFamily="49" charset="0"/>
              </a:rPr>
              <a:t>				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If the Enemy is colliding with a Wall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800" dirty="0">
                <a:latin typeface="Consolas" panose="020B0609020204030204" pitchFamily="49" charset="0"/>
              </a:rPr>
              <a:t>				</a:t>
            </a:r>
            <a:r>
              <a:rPr kumimoji="0" lang="en-US" altLang="en-US" sz="38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wall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collision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800" dirty="0">
                <a:latin typeface="Consolas" panose="020B0609020204030204" pitchFamily="49" charset="0"/>
              </a:rPr>
              <a:t>					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Undo the new position in the 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diretion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 we changed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800" dirty="0">
                <a:latin typeface="Consolas" panose="020B0609020204030204" pitchFamily="49" charset="0"/>
              </a:rPr>
              <a:t>					</a:t>
            </a:r>
            <a:r>
              <a:rPr kumimoji="0" lang="en-US" altLang="en-US" sz="38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changeX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800" dirty="0">
                <a:latin typeface="Consolas" panose="020B0609020204030204" pitchFamily="49" charset="0"/>
              </a:rPr>
              <a:t>					</a:t>
            </a:r>
            <a:r>
              <a:rPr kumimoji="0" lang="en-US" altLang="en-US" sz="38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800" dirty="0">
                <a:latin typeface="Consolas" panose="020B0609020204030204" pitchFamily="49" charset="0"/>
              </a:rPr>
              <a:t>					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Cannot collide with more than one Wall so leave loop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800" dirty="0">
                <a:latin typeface="Consolas" panose="020B0609020204030204" pitchFamily="49" charset="0"/>
              </a:rPr>
              <a:t>					</a:t>
            </a:r>
            <a:r>
              <a:rPr kumimoji="0" lang="en-US" altLang="en-US" sz="38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9881534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In the </a:t>
            </a:r>
            <a:r>
              <a:rPr lang="en-GB" sz="4400" dirty="0" err="1"/>
              <a:t>moveNormal</a:t>
            </a:r>
            <a:r>
              <a:rPr lang="en-GB" sz="4400" dirty="0"/>
              <a:t>() function, before checking for player collisions:</a:t>
            </a:r>
          </a:p>
        </p:txBody>
      </p:sp>
    </p:spTree>
    <p:extLst>
      <p:ext uri="{BB962C8B-B14F-4D97-AF65-F5344CB8AC3E}">
        <p14:creationId xmlns:p14="http://schemas.microsoft.com/office/powerpoint/2010/main" val="307709583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">
            <a:extLst>
              <a:ext uri="{FF2B5EF4-FFF2-40B4-BE49-F238E27FC236}">
                <a16:creationId xmlns="" xmlns:a16="http://schemas.microsoft.com/office/drawing/2014/main" id="{912A794C-E70C-7E45-C2AE-E9D08CCC111F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Test the second enemy again</a:t>
            </a:r>
            <a:endParaRPr b="1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FA88FE8B-6AB8-D489-E22D-AA4BEA7AD7FD}"/>
              </a:ext>
            </a:extLst>
          </p:cNvPr>
          <p:cNvGrpSpPr/>
          <p:nvPr/>
        </p:nvGrpSpPr>
        <p:grpSpPr>
          <a:xfrm>
            <a:off x="5132222" y="5408207"/>
            <a:ext cx="14723321" cy="2914258"/>
            <a:chOff x="6113494" y="8350897"/>
            <a:chExt cx="14723321" cy="2914258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4DC91AAA-AF24-F263-036D-82EA50392F47}"/>
                </a:ext>
              </a:extLst>
            </p:cNvPr>
            <p:cNvGrpSpPr/>
            <p:nvPr/>
          </p:nvGrpSpPr>
          <p:grpSpPr>
            <a:xfrm>
              <a:off x="6113494" y="8724897"/>
              <a:ext cx="2160000" cy="2160000"/>
              <a:chOff x="4646644" y="8724897"/>
              <a:chExt cx="2160000" cy="2160000"/>
            </a:xfrm>
          </p:grpSpPr>
          <p:sp>
            <p:nvSpPr>
              <p:cNvPr id="8" name="Oval 7">
                <a:extLst>
                  <a:ext uri="{FF2B5EF4-FFF2-40B4-BE49-F238E27FC236}">
                    <a16:creationId xmlns="" xmlns:a16="http://schemas.microsoft.com/office/drawing/2014/main" id="{CEFF85B4-11BC-79F3-9747-887AC33BF117}"/>
                  </a:ext>
                </a:extLst>
              </p:cNvPr>
              <p:cNvSpPr/>
              <p:nvPr/>
            </p:nvSpPr>
            <p:spPr>
              <a:xfrm>
                <a:off x="4646644" y="8724897"/>
                <a:ext cx="2160000" cy="216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A659"/>
                  </a:gs>
                  <a:gs pos="100000">
                    <a:srgbClr val="00F285"/>
                  </a:gs>
                </a:gsLst>
                <a:lin ang="14700000" scaled="0"/>
                <a:tileRect/>
              </a:gra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 dirty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="" xmlns:a16="http://schemas.microsoft.com/office/drawing/2014/main" id="{4B9C2854-EFB3-763E-9638-F392D95EE404}"/>
                  </a:ext>
                </a:extLst>
              </p:cNvPr>
              <p:cNvSpPr/>
              <p:nvPr/>
            </p:nvSpPr>
            <p:spPr>
              <a:xfrm rot="5400000">
                <a:off x="5171296" y="9202894"/>
                <a:ext cx="1440000" cy="1260000"/>
              </a:xfrm>
              <a:prstGeom prst="triangle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 fontScale="70000" lnSpcReduction="20000"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p:grpSp>
        <p:sp>
          <p:nvSpPr>
            <p:cNvPr id="6" name="This code will tell the robot to navigate through an example maze. This will need adapting to suit your own maze design.">
              <a:extLst>
                <a:ext uri="{FF2B5EF4-FFF2-40B4-BE49-F238E27FC236}">
                  <a16:creationId xmlns="" xmlns:a16="http://schemas.microsoft.com/office/drawing/2014/main" id="{D9F5DCCE-6D6E-D5B5-EBB8-771E952EEFBB}"/>
                </a:ext>
              </a:extLst>
            </p:cNvPr>
            <p:cNvSpPr txBox="1"/>
            <p:nvPr/>
          </p:nvSpPr>
          <p:spPr>
            <a:xfrm>
              <a:off x="8686667" y="8350897"/>
              <a:ext cx="12150148" cy="29142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6000" b="1" dirty="0">
                  <a:latin typeface="Helvetica" panose="020B0403020202020204" pitchFamily="34" charset="0"/>
                </a:rPr>
                <a:t>Run the program to test how the second enemy functions with the improved collision handling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39448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CE2CB03-691C-2CAC-9D33-57B67B7F9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222" y="3387485"/>
            <a:ext cx="7200000" cy="7200000"/>
          </a:xfrm>
          <a:prstGeom prst="rect">
            <a:avLst/>
          </a:prstGeom>
        </p:spPr>
      </p:pic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1" name="Bronze…"/>
          <p:cNvSpPr txBox="1"/>
          <p:nvPr/>
        </p:nvSpPr>
        <p:spPr>
          <a:xfrm>
            <a:off x="2279188" y="4926853"/>
            <a:ext cx="10026417" cy="368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Created an Enemy move function to use logic to move towards the Player.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Used a for loop, if statement and Boolean to check for interaction between Enemy and Wall objects.</a:t>
            </a:r>
            <a:endParaRPr lang="en-GB" sz="4400" dirty="0"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conclusion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70" name="By the end of this lesson I will be able to:"/>
          <p:cNvSpPr txBox="1"/>
          <p:nvPr/>
        </p:nvSpPr>
        <p:spPr>
          <a:xfrm>
            <a:off x="2279188" y="3499672"/>
            <a:ext cx="10284626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GB" sz="4400" dirty="0"/>
              <a:t>In this lesson you have:</a:t>
            </a:r>
            <a:endParaRPr sz="4400" dirty="0"/>
          </a:p>
        </p:txBody>
      </p:sp>
      <p:sp>
        <p:nvSpPr>
          <p:cNvPr id="174" name="Line"/>
          <p:cNvSpPr/>
          <p:nvPr/>
        </p:nvSpPr>
        <p:spPr>
          <a:xfrm>
            <a:off x="2411043" y="4434589"/>
            <a:ext cx="9069017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75" name="Archery"/>
          <p:cNvSpPr/>
          <p:nvPr/>
        </p:nvSpPr>
        <p:spPr>
          <a:xfrm>
            <a:off x="1564812" y="3683777"/>
            <a:ext cx="482204" cy="48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1252"/>
                </a:moveTo>
                <a:cubicBezTo>
                  <a:pt x="16065" y="1252"/>
                  <a:pt x="20348" y="5536"/>
                  <a:pt x="20348" y="10800"/>
                </a:cubicBezTo>
                <a:cubicBezTo>
                  <a:pt x="20348" y="16065"/>
                  <a:pt x="16064" y="20348"/>
                  <a:pt x="10800" y="20348"/>
                </a:cubicBezTo>
                <a:cubicBezTo>
                  <a:pt x="5536" y="20348"/>
                  <a:pt x="1252" y="16065"/>
                  <a:pt x="1252" y="10800"/>
                </a:cubicBezTo>
                <a:cubicBezTo>
                  <a:pt x="1252" y="5536"/>
                  <a:pt x="5535" y="1252"/>
                  <a:pt x="10800" y="1252"/>
                </a:cubicBezTo>
                <a:close/>
                <a:moveTo>
                  <a:pt x="10800" y="1520"/>
                </a:moveTo>
                <a:cubicBezTo>
                  <a:pt x="5684" y="1520"/>
                  <a:pt x="1520" y="5684"/>
                  <a:pt x="1520" y="10800"/>
                </a:cubicBezTo>
                <a:cubicBezTo>
                  <a:pt x="1520" y="15916"/>
                  <a:pt x="5684" y="20080"/>
                  <a:pt x="10800" y="20080"/>
                </a:cubicBezTo>
                <a:cubicBezTo>
                  <a:pt x="15916" y="20080"/>
                  <a:pt x="20078" y="15916"/>
                  <a:pt x="20078" y="10800"/>
                </a:cubicBezTo>
                <a:cubicBezTo>
                  <a:pt x="20078" y="5684"/>
                  <a:pt x="15916" y="1520"/>
                  <a:pt x="10800" y="1520"/>
                </a:cubicBezTo>
                <a:close/>
                <a:moveTo>
                  <a:pt x="10800" y="2810"/>
                </a:moveTo>
                <a:cubicBezTo>
                  <a:pt x="15213" y="2810"/>
                  <a:pt x="18789" y="6387"/>
                  <a:pt x="18789" y="10800"/>
                </a:cubicBezTo>
                <a:cubicBezTo>
                  <a:pt x="18789" y="15213"/>
                  <a:pt x="15213" y="18790"/>
                  <a:pt x="10800" y="18790"/>
                </a:cubicBezTo>
                <a:cubicBezTo>
                  <a:pt x="6387" y="18790"/>
                  <a:pt x="2810" y="15213"/>
                  <a:pt x="2810" y="10800"/>
                </a:cubicBezTo>
                <a:cubicBezTo>
                  <a:pt x="2810" y="6387"/>
                  <a:pt x="6387" y="2810"/>
                  <a:pt x="10800" y="2810"/>
                </a:cubicBezTo>
                <a:close/>
                <a:moveTo>
                  <a:pt x="10800" y="4855"/>
                </a:moveTo>
                <a:cubicBezTo>
                  <a:pt x="7517" y="4855"/>
                  <a:pt x="4855" y="7517"/>
                  <a:pt x="4855" y="10800"/>
                </a:cubicBezTo>
                <a:cubicBezTo>
                  <a:pt x="4855" y="14083"/>
                  <a:pt x="7517" y="16745"/>
                  <a:pt x="10800" y="16745"/>
                </a:cubicBezTo>
                <a:cubicBezTo>
                  <a:pt x="14083" y="16745"/>
                  <a:pt x="16743" y="14083"/>
                  <a:pt x="16743" y="10800"/>
                </a:cubicBezTo>
                <a:cubicBezTo>
                  <a:pt x="16743" y="7517"/>
                  <a:pt x="14083" y="4855"/>
                  <a:pt x="10800" y="4855"/>
                </a:cubicBezTo>
                <a:close/>
                <a:moveTo>
                  <a:pt x="10800" y="6664"/>
                </a:moveTo>
                <a:cubicBezTo>
                  <a:pt x="13085" y="6664"/>
                  <a:pt x="14936" y="8515"/>
                  <a:pt x="14936" y="10800"/>
                </a:cubicBezTo>
                <a:cubicBezTo>
                  <a:pt x="14936" y="13085"/>
                  <a:pt x="13085" y="14936"/>
                  <a:pt x="10800" y="14936"/>
                </a:cubicBezTo>
                <a:cubicBezTo>
                  <a:pt x="8515" y="14936"/>
                  <a:pt x="6662" y="13085"/>
                  <a:pt x="6662" y="10800"/>
                </a:cubicBezTo>
                <a:cubicBezTo>
                  <a:pt x="6662" y="8515"/>
                  <a:pt x="8515" y="6664"/>
                  <a:pt x="10800" y="6664"/>
                </a:cubicBezTo>
                <a:close/>
                <a:moveTo>
                  <a:pt x="10800" y="8755"/>
                </a:moveTo>
                <a:cubicBezTo>
                  <a:pt x="10276" y="8755"/>
                  <a:pt x="9752" y="8954"/>
                  <a:pt x="9352" y="9354"/>
                </a:cubicBezTo>
                <a:cubicBezTo>
                  <a:pt x="8553" y="10153"/>
                  <a:pt x="8553" y="11447"/>
                  <a:pt x="9352" y="12246"/>
                </a:cubicBezTo>
                <a:cubicBezTo>
                  <a:pt x="10151" y="13045"/>
                  <a:pt x="11447" y="13045"/>
                  <a:pt x="12246" y="12246"/>
                </a:cubicBezTo>
                <a:cubicBezTo>
                  <a:pt x="13045" y="11447"/>
                  <a:pt x="13045" y="10153"/>
                  <a:pt x="12246" y="9354"/>
                </a:cubicBezTo>
                <a:cubicBezTo>
                  <a:pt x="11847" y="8954"/>
                  <a:pt x="11324" y="8755"/>
                  <a:pt x="10800" y="8755"/>
                </a:cubicBez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9236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CE2CB03-691C-2CAC-9D33-57B67B7F9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222" y="3387485"/>
            <a:ext cx="7200000" cy="7200000"/>
          </a:xfrm>
          <a:prstGeom prst="rect">
            <a:avLst/>
          </a:prstGeom>
        </p:spPr>
      </p:pic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1" name="Bronze…"/>
          <p:cNvSpPr txBox="1"/>
          <p:nvPr/>
        </p:nvSpPr>
        <p:spPr>
          <a:xfrm>
            <a:off x="2279188" y="4890278"/>
            <a:ext cx="10026417" cy="368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Created a second enemy object.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Written the code to give the second enemy the functionality to move around the walls in the direction of the player.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Aims &amp; objectives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70" name="By the end of this lesson I will be able to:"/>
          <p:cNvSpPr txBox="1"/>
          <p:nvPr/>
        </p:nvSpPr>
        <p:spPr>
          <a:xfrm>
            <a:off x="2279188" y="3499672"/>
            <a:ext cx="10284626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GB" sz="4400" dirty="0"/>
              <a:t>By the end of this lesson you will have:</a:t>
            </a:r>
            <a:endParaRPr sz="4400" dirty="0"/>
          </a:p>
        </p:txBody>
      </p:sp>
      <p:sp>
        <p:nvSpPr>
          <p:cNvPr id="174" name="Line"/>
          <p:cNvSpPr/>
          <p:nvPr/>
        </p:nvSpPr>
        <p:spPr>
          <a:xfrm>
            <a:off x="2411043" y="4434589"/>
            <a:ext cx="9069017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75" name="Archery"/>
          <p:cNvSpPr/>
          <p:nvPr/>
        </p:nvSpPr>
        <p:spPr>
          <a:xfrm>
            <a:off x="1564812" y="3683777"/>
            <a:ext cx="482204" cy="48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1252"/>
                </a:moveTo>
                <a:cubicBezTo>
                  <a:pt x="16065" y="1252"/>
                  <a:pt x="20348" y="5536"/>
                  <a:pt x="20348" y="10800"/>
                </a:cubicBezTo>
                <a:cubicBezTo>
                  <a:pt x="20348" y="16065"/>
                  <a:pt x="16064" y="20348"/>
                  <a:pt x="10800" y="20348"/>
                </a:cubicBezTo>
                <a:cubicBezTo>
                  <a:pt x="5536" y="20348"/>
                  <a:pt x="1252" y="16065"/>
                  <a:pt x="1252" y="10800"/>
                </a:cubicBezTo>
                <a:cubicBezTo>
                  <a:pt x="1252" y="5536"/>
                  <a:pt x="5535" y="1252"/>
                  <a:pt x="10800" y="1252"/>
                </a:cubicBezTo>
                <a:close/>
                <a:moveTo>
                  <a:pt x="10800" y="1520"/>
                </a:moveTo>
                <a:cubicBezTo>
                  <a:pt x="5684" y="1520"/>
                  <a:pt x="1520" y="5684"/>
                  <a:pt x="1520" y="10800"/>
                </a:cubicBezTo>
                <a:cubicBezTo>
                  <a:pt x="1520" y="15916"/>
                  <a:pt x="5684" y="20080"/>
                  <a:pt x="10800" y="20080"/>
                </a:cubicBezTo>
                <a:cubicBezTo>
                  <a:pt x="15916" y="20080"/>
                  <a:pt x="20078" y="15916"/>
                  <a:pt x="20078" y="10800"/>
                </a:cubicBezTo>
                <a:cubicBezTo>
                  <a:pt x="20078" y="5684"/>
                  <a:pt x="15916" y="1520"/>
                  <a:pt x="10800" y="1520"/>
                </a:cubicBezTo>
                <a:close/>
                <a:moveTo>
                  <a:pt x="10800" y="2810"/>
                </a:moveTo>
                <a:cubicBezTo>
                  <a:pt x="15213" y="2810"/>
                  <a:pt x="18789" y="6387"/>
                  <a:pt x="18789" y="10800"/>
                </a:cubicBezTo>
                <a:cubicBezTo>
                  <a:pt x="18789" y="15213"/>
                  <a:pt x="15213" y="18790"/>
                  <a:pt x="10800" y="18790"/>
                </a:cubicBezTo>
                <a:cubicBezTo>
                  <a:pt x="6387" y="18790"/>
                  <a:pt x="2810" y="15213"/>
                  <a:pt x="2810" y="10800"/>
                </a:cubicBezTo>
                <a:cubicBezTo>
                  <a:pt x="2810" y="6387"/>
                  <a:pt x="6387" y="2810"/>
                  <a:pt x="10800" y="2810"/>
                </a:cubicBezTo>
                <a:close/>
                <a:moveTo>
                  <a:pt x="10800" y="4855"/>
                </a:moveTo>
                <a:cubicBezTo>
                  <a:pt x="7517" y="4855"/>
                  <a:pt x="4855" y="7517"/>
                  <a:pt x="4855" y="10800"/>
                </a:cubicBezTo>
                <a:cubicBezTo>
                  <a:pt x="4855" y="14083"/>
                  <a:pt x="7517" y="16745"/>
                  <a:pt x="10800" y="16745"/>
                </a:cubicBezTo>
                <a:cubicBezTo>
                  <a:pt x="14083" y="16745"/>
                  <a:pt x="16743" y="14083"/>
                  <a:pt x="16743" y="10800"/>
                </a:cubicBezTo>
                <a:cubicBezTo>
                  <a:pt x="16743" y="7517"/>
                  <a:pt x="14083" y="4855"/>
                  <a:pt x="10800" y="4855"/>
                </a:cubicBezTo>
                <a:close/>
                <a:moveTo>
                  <a:pt x="10800" y="6664"/>
                </a:moveTo>
                <a:cubicBezTo>
                  <a:pt x="13085" y="6664"/>
                  <a:pt x="14936" y="8515"/>
                  <a:pt x="14936" y="10800"/>
                </a:cubicBezTo>
                <a:cubicBezTo>
                  <a:pt x="14936" y="13085"/>
                  <a:pt x="13085" y="14936"/>
                  <a:pt x="10800" y="14936"/>
                </a:cubicBezTo>
                <a:cubicBezTo>
                  <a:pt x="8515" y="14936"/>
                  <a:pt x="6662" y="13085"/>
                  <a:pt x="6662" y="10800"/>
                </a:cubicBezTo>
                <a:cubicBezTo>
                  <a:pt x="6662" y="8515"/>
                  <a:pt x="8515" y="6664"/>
                  <a:pt x="10800" y="6664"/>
                </a:cubicBezTo>
                <a:close/>
                <a:moveTo>
                  <a:pt x="10800" y="8755"/>
                </a:moveTo>
                <a:cubicBezTo>
                  <a:pt x="10276" y="8755"/>
                  <a:pt x="9752" y="8954"/>
                  <a:pt x="9352" y="9354"/>
                </a:cubicBezTo>
                <a:cubicBezTo>
                  <a:pt x="8553" y="10153"/>
                  <a:pt x="8553" y="11447"/>
                  <a:pt x="9352" y="12246"/>
                </a:cubicBezTo>
                <a:cubicBezTo>
                  <a:pt x="10151" y="13045"/>
                  <a:pt x="11447" y="13045"/>
                  <a:pt x="12246" y="12246"/>
                </a:cubicBezTo>
                <a:cubicBezTo>
                  <a:pt x="13045" y="11447"/>
                  <a:pt x="13045" y="10153"/>
                  <a:pt x="12246" y="9354"/>
                </a:cubicBezTo>
                <a:cubicBezTo>
                  <a:pt x="11847" y="8954"/>
                  <a:pt x="11324" y="8755"/>
                  <a:pt x="10800" y="8755"/>
                </a:cubicBez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7753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What is our a-mazing game?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C6A5C4F6-D7BE-F541-09B4-86B0AB345F9E}"/>
              </a:ext>
            </a:extLst>
          </p:cNvPr>
          <p:cNvSpPr txBox="1"/>
          <p:nvPr/>
        </p:nvSpPr>
        <p:spPr>
          <a:xfrm>
            <a:off x="403217" y="3763445"/>
            <a:ext cx="15141583" cy="6699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 maze-based game where the player runs through a maze collecting gems – collect all the gems to win.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Three different enemies move around the maze as well, trying to stop the player from collecting gems.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One enemy moves randomly, one simply tries to move towards the player, the final one is smart and finds the best path through the maze to the player.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If an enemy catches the player, they lose a life. Once all three lives are lost… game over!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FA97A40-DC75-D061-9CAD-5C19731B7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0" y="3928037"/>
            <a:ext cx="8274207" cy="5607173"/>
          </a:xfrm>
          <a:prstGeom prst="rect">
            <a:avLst/>
          </a:prstGeom>
          <a:ln>
            <a:noFill/>
          </a:ln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359325851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9DA73C4E-9D66-77C4-5CF6-C797ACC823BD}"/>
              </a:ext>
            </a:extLst>
          </p:cNvPr>
          <p:cNvSpPr txBox="1"/>
          <p:nvPr/>
        </p:nvSpPr>
        <p:spPr>
          <a:xfrm>
            <a:off x="403217" y="3763445"/>
            <a:ext cx="7826383" cy="2175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Connect Pico ZIP96 to computer using a USB cable and open Thonny.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A572773-22C7-1204-42B4-E7BFDCA528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211" y="2787411"/>
            <a:ext cx="13405754" cy="893717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73685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A1EA0C9-52E5-CAC2-CCB8-7D5E3ADE8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1" y="2480194"/>
            <a:ext cx="15169080" cy="9114398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2A441D7A-D1A3-54C4-6FA3-E6468123D5A6}"/>
              </a:ext>
            </a:extLst>
          </p:cNvPr>
          <p:cNvSpPr txBox="1"/>
          <p:nvPr/>
        </p:nvSpPr>
        <p:spPr>
          <a:xfrm>
            <a:off x="16642961" y="3813749"/>
            <a:ext cx="6875407" cy="6699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Check the Pico device appears in the bottom right corner of Thonny.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Try pressing STOP if it does not appear automatically.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Turn on the ‘Shell’ by going to ‘View &gt; Shell’.</a:t>
            </a:r>
            <a:endParaRPr lang="en-GB" sz="4200" dirty="0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9217DCF5-1C81-B0BD-8F48-1F79072EDEB0}"/>
              </a:ext>
            </a:extLst>
          </p:cNvPr>
          <p:cNvSpPr/>
          <p:nvPr/>
        </p:nvSpPr>
        <p:spPr>
          <a:xfrm>
            <a:off x="11484864" y="10708511"/>
            <a:ext cx="5394960" cy="1544449"/>
          </a:xfrm>
          <a:prstGeom prst="ellipse">
            <a:avLst/>
          </a:prstGeom>
          <a:noFill/>
          <a:ln w="76200" cap="flat">
            <a:solidFill>
              <a:srgbClr val="E33989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9160864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sz="quarter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8717266-A924-1943-A838-A63ADF0A2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1" y="2794288"/>
            <a:ext cx="9530220" cy="8580848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9B4071F5-2FAB-E714-3A89-49CAA4733F61}"/>
              </a:ext>
            </a:extLst>
          </p:cNvPr>
          <p:cNvSpPr txBox="1"/>
          <p:nvPr/>
        </p:nvSpPr>
        <p:spPr>
          <a:xfrm>
            <a:off x="11922628" y="4435541"/>
            <a:ext cx="6875407" cy="59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Create a new file by clicking ‘File &gt; New’.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Save it to the Pico by clicking ‘File &gt; Save as’ and then select ‘Raspberry Pi Pico’.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Name the file ‘main.py’.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200" dirty="0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9EE8B1FD-F93D-2318-E8BF-A493A0E8E05F}"/>
              </a:ext>
            </a:extLst>
          </p:cNvPr>
          <p:cNvSpPr/>
          <p:nvPr/>
        </p:nvSpPr>
        <p:spPr>
          <a:xfrm>
            <a:off x="2139696" y="7636127"/>
            <a:ext cx="7351776" cy="2641729"/>
          </a:xfrm>
          <a:prstGeom prst="ellipse">
            <a:avLst/>
          </a:pr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05699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A41BF7A-76D0-869F-EC03-631A8093F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69" y="2827454"/>
            <a:ext cx="15221234" cy="8456242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2053C440-FC3D-555A-C8E9-D4EBBAD0F20C}"/>
              </a:ext>
            </a:extLst>
          </p:cNvPr>
          <p:cNvSpPr txBox="1"/>
          <p:nvPr/>
        </p:nvSpPr>
        <p:spPr>
          <a:xfrm>
            <a:off x="16642961" y="5057333"/>
            <a:ext cx="6875407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Install the ‘ZIP96Pico’ library onto the Pico.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Click on ‘Tools &gt; Manage Packages…’</a:t>
            </a:r>
            <a:endParaRPr lang="en-GB" sz="4200" dirty="0"/>
          </a:p>
        </p:txBody>
      </p:sp>
    </p:spTree>
    <p:extLst>
      <p:ext uri="{BB962C8B-B14F-4D97-AF65-F5344CB8AC3E}">
        <p14:creationId xmlns:p14="http://schemas.microsoft.com/office/powerpoint/2010/main" val="427850134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4DC8DDC-BEB4-61F2-46FE-E74BF383F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003" y="2976340"/>
            <a:ext cx="12270381" cy="8764556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5DFBB5C1-A6D7-52F6-7986-8ECBA5A393DA}"/>
              </a:ext>
            </a:extLst>
          </p:cNvPr>
          <p:cNvSpPr txBox="1"/>
          <p:nvPr/>
        </p:nvSpPr>
        <p:spPr>
          <a:xfrm>
            <a:off x="14850737" y="3868613"/>
            <a:ext cx="8009263" cy="639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With the ‘Manage packages’ window open, search for ‘Kitronik’ and click the ‘Search on PyPI’ button.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200" dirty="0"/>
              <a:t>Locate ‘KitronikPicoZIP96’ in the list of search results, then click the ‘Install’ button.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200" dirty="0"/>
              <a:t>Confirm the install by clicking ‘Yes’ if prompted by Thonny.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2D32FDF5-6D5F-FE0B-107F-ABD9513637B3}"/>
              </a:ext>
            </a:extLst>
          </p:cNvPr>
          <p:cNvSpPr/>
          <p:nvPr/>
        </p:nvSpPr>
        <p:spPr>
          <a:xfrm>
            <a:off x="1080001" y="2976340"/>
            <a:ext cx="12873743" cy="1960612"/>
          </a:xfrm>
          <a:prstGeom prst="ellipse">
            <a:avLst/>
          </a:pr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60370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9881534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After the </a:t>
            </a:r>
            <a:r>
              <a:rPr lang="en-GB" sz="4400" dirty="0" err="1"/>
              <a:t>moveRandom</a:t>
            </a:r>
            <a:r>
              <a:rPr lang="en-GB" sz="4400" dirty="0"/>
              <a:t>() function in the Enemy class, define a new function: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Start second enemy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390844"/>
            <a:ext cx="16657124" cy="4154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Update the current position towards Player x, 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moveNormal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Reset the current position on the screen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drawEmpty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Reset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hitPlayer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hitPlayer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212747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>
        <a:norm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1" i="0" u="none" strike="noStrike" cap="all" spc="0" normalizeH="0" baseline="0">
            <a:ln>
              <a:noFill/>
            </a:ln>
            <a:solidFill>
              <a:srgbClr val="2F333A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65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>
        <a:norm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1" i="0" u="none" strike="noStrike" cap="all" spc="0" normalizeH="0" baseline="0">
            <a:ln>
              <a:noFill/>
            </a:ln>
            <a:solidFill>
              <a:srgbClr val="2F333A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E5E5E"/>
    </a:dk2>
    <a:lt2>
      <a:srgbClr val="D6D5D5"/>
    </a:lt2>
    <a:accent1>
      <a:srgbClr val="00A2FF"/>
    </a:accent1>
    <a:accent2>
      <a:srgbClr val="16E7CF"/>
    </a:accent2>
    <a:accent3>
      <a:srgbClr val="61D836"/>
    </a:accent3>
    <a:accent4>
      <a:srgbClr val="FAE232"/>
    </a:accent4>
    <a:accent5>
      <a:srgbClr val="FF644E"/>
    </a:accent5>
    <a:accent6>
      <a:srgbClr val="EF5FA7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16353</TotalTime>
  <Words>699</Words>
  <Application>Microsoft Office PowerPoint</Application>
  <PresentationFormat>Custom</PresentationFormat>
  <Paragraphs>165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Arial Bold</vt:lpstr>
      <vt:lpstr>Arial Regular</vt:lpstr>
      <vt:lpstr>Consolas</vt:lpstr>
      <vt:lpstr>Helvetica</vt:lpstr>
      <vt:lpstr>Helvetica Bold</vt:lpstr>
      <vt:lpstr>Helvetica Light</vt:lpstr>
      <vt:lpstr>Helvetica Neue</vt:lpstr>
      <vt:lpstr>Helvetica Neue Light</vt:lpstr>
      <vt:lpstr>Helvetica Neue Medium</vt:lpstr>
      <vt:lpstr>White</vt:lpstr>
      <vt:lpstr>1_White</vt:lpstr>
      <vt:lpstr>PowerPoint Presentation</vt:lpstr>
      <vt:lpstr>Aims &amp; objectives</vt:lpstr>
      <vt:lpstr>What is our a-mazing game?</vt:lpstr>
      <vt:lpstr>Thonny setup</vt:lpstr>
      <vt:lpstr>Thonny setup</vt:lpstr>
      <vt:lpstr>Thonny setup</vt:lpstr>
      <vt:lpstr>Thonny setup</vt:lpstr>
      <vt:lpstr>Thonny Setup</vt:lpstr>
      <vt:lpstr>Coding: Start second enemy</vt:lpstr>
      <vt:lpstr>Coding: Start second enemy</vt:lpstr>
      <vt:lpstr>Coding: move towards the player</vt:lpstr>
      <vt:lpstr>Coding: choosing x or y axis</vt:lpstr>
      <vt:lpstr>Coding: dealing with wall collisions</vt:lpstr>
      <vt:lpstr>Coding: player collisions</vt:lpstr>
      <vt:lpstr>Coding: add enemy functionality to game</vt:lpstr>
      <vt:lpstr>Test the second enemy</vt:lpstr>
      <vt:lpstr>Coding: dealing with wall collisions</vt:lpstr>
      <vt:lpstr>Test the second enemy again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alasdair.trench</dc:creator>
  <cp:lastModifiedBy>Microsoft account</cp:lastModifiedBy>
  <cp:revision>271</cp:revision>
  <cp:lastPrinted>2023-03-29T10:15:03Z</cp:lastPrinted>
  <dcterms:modified xsi:type="dcterms:W3CDTF">2023-04-05T14:09:53Z</dcterms:modified>
</cp:coreProperties>
</file>